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1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8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5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9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9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5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2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9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2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80E5-DBDC-524E-8308-1BB6A590C27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9ADEF-59BE-C74E-B1AB-FBCA803B2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radcollege.okstate.ed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Masters in Microbiology: 4+1 program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869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What is it?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Masters </a:t>
            </a:r>
            <a:r>
              <a:rPr lang="en-US" dirty="0" smtClean="0">
                <a:latin typeface="Times New Roman"/>
                <a:cs typeface="Times New Roman"/>
              </a:rPr>
              <a:t>degree in </a:t>
            </a:r>
            <a:r>
              <a:rPr lang="en-US" dirty="0">
                <a:latin typeface="Times New Roman"/>
                <a:cs typeface="Times New Roman"/>
              </a:rPr>
              <a:t>Microbiology and Molecular </a:t>
            </a:r>
            <a:r>
              <a:rPr lang="en-US" dirty="0" smtClean="0">
                <a:latin typeface="Times New Roman"/>
                <a:cs typeface="Times New Roman"/>
              </a:rPr>
              <a:t>Genetics.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One year Masters (</a:t>
            </a:r>
            <a:r>
              <a:rPr lang="en-US" dirty="0" smtClean="0">
                <a:latin typeface="Times New Roman"/>
                <a:cs typeface="Times New Roman"/>
              </a:rPr>
              <a:t>4 undergraduate +</a:t>
            </a:r>
            <a:r>
              <a:rPr lang="en-US" dirty="0" smtClean="0">
                <a:latin typeface="Times New Roman"/>
                <a:cs typeface="Times New Roman"/>
              </a:rPr>
              <a:t>1 </a:t>
            </a:r>
            <a:r>
              <a:rPr lang="en-US" dirty="0" smtClean="0">
                <a:latin typeface="Times New Roman"/>
                <a:cs typeface="Times New Roman"/>
              </a:rPr>
              <a:t>graduate)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Shared credit (9 hours) between undergraduate and MS degree (21 hours instead of 30 hours).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168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Procedure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Accepted students will </a:t>
            </a:r>
            <a:r>
              <a:rPr lang="en-US" dirty="0">
                <a:latin typeface="Times New Roman"/>
                <a:cs typeface="Times New Roman"/>
              </a:rPr>
              <a:t>enroll concurrently in graduate level coursework applicable to </a:t>
            </a:r>
            <a:r>
              <a:rPr lang="en-US" dirty="0" smtClean="0">
                <a:latin typeface="Times New Roman"/>
                <a:cs typeface="Times New Roman"/>
              </a:rPr>
              <a:t>their Masters in their senior year (9hours), </a:t>
            </a:r>
            <a:r>
              <a:rPr lang="en-US" dirty="0">
                <a:latin typeface="Times New Roman"/>
                <a:cs typeface="Times New Roman"/>
              </a:rPr>
              <a:t>under the guidance </a:t>
            </a:r>
            <a:r>
              <a:rPr lang="en-US" dirty="0" smtClean="0">
                <a:latin typeface="Times New Roman"/>
                <a:cs typeface="Times New Roman"/>
              </a:rPr>
              <a:t>of a </a:t>
            </a:r>
            <a:r>
              <a:rPr lang="en-US" dirty="0">
                <a:latin typeface="Times New Roman"/>
                <a:cs typeface="Times New Roman"/>
              </a:rPr>
              <a:t>graduate advisor. 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Fifth (+1 year)….21 graduate credit hours.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Graduate courses could be Zero ending or non zero ending (special studies, research etc..).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Requirements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47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Applicants should be: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Microbiology Majors.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n their Junior year (starting senior year in 2020, BS graduation in 2021). 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completed </a:t>
            </a:r>
            <a:r>
              <a:rPr lang="en-US" dirty="0">
                <a:latin typeface="Times New Roman"/>
                <a:cs typeface="Times New Roman"/>
              </a:rPr>
              <a:t>90 credit hours or more toward their bachelor’s degree by the end of the term of </a:t>
            </a:r>
            <a:r>
              <a:rPr lang="en-US" dirty="0" smtClean="0">
                <a:latin typeface="Times New Roman"/>
                <a:cs typeface="Times New Roman"/>
              </a:rPr>
              <a:t>application (Spring 2020).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Took the following courses: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Times New Roman"/>
                <a:cs typeface="Times New Roman"/>
              </a:rPr>
              <a:t>Introduction </a:t>
            </a:r>
            <a:r>
              <a:rPr lang="en-US" dirty="0">
                <a:latin typeface="Times New Roman"/>
                <a:cs typeface="Times New Roman"/>
              </a:rPr>
              <a:t>to Microbiology </a:t>
            </a:r>
            <a:r>
              <a:rPr lang="en-US" dirty="0" smtClean="0">
                <a:latin typeface="Times New Roman"/>
                <a:cs typeface="Times New Roman"/>
              </a:rPr>
              <a:t>MICR21223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Introduction to Microbiology Laboratory MICR </a:t>
            </a:r>
            <a:r>
              <a:rPr lang="en-US" dirty="0" smtClean="0">
                <a:latin typeface="Times New Roman"/>
                <a:cs typeface="Times New Roman"/>
              </a:rPr>
              <a:t>2132</a:t>
            </a: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Cell and Molecular Biology </a:t>
            </a:r>
            <a:r>
              <a:rPr lang="en-US" dirty="0" smtClean="0">
                <a:latin typeface="Times New Roman"/>
                <a:cs typeface="Times New Roman"/>
              </a:rPr>
              <a:t>MICR3033</a:t>
            </a:r>
            <a:endParaRPr lang="en-US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Ø"/>
            </a:pPr>
            <a:r>
              <a:rPr lang="en-US" dirty="0" smtClean="0">
                <a:latin typeface="Times New Roman"/>
                <a:cs typeface="Times New Roman"/>
              </a:rPr>
              <a:t>Advanced </a:t>
            </a:r>
            <a:r>
              <a:rPr lang="en-US" dirty="0">
                <a:latin typeface="Times New Roman"/>
                <a:cs typeface="Times New Roman"/>
              </a:rPr>
              <a:t>Microbiology MICR3223</a:t>
            </a:r>
            <a:r>
              <a:rPr lang="en-US" dirty="0" smtClean="0">
                <a:effectLst/>
                <a:latin typeface="Times New Roman"/>
                <a:cs typeface="Times New Roman"/>
              </a:rPr>
              <a:t>  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338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Why enroll?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Ideal for students who are: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Currently conducting undergraduate research.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Uncertain about research, future plans.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Considering a gap year prior to professional school.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Wanting to improve their chance of admission to graduate school.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Important: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You can apply, then decide not to attend the fifth </a:t>
            </a:r>
            <a:r>
              <a:rPr lang="en-US" dirty="0" smtClean="0">
                <a:latin typeface="Times New Roman"/>
                <a:cs typeface="Times New Roman"/>
              </a:rPr>
              <a:t>year. This </a:t>
            </a:r>
            <a:r>
              <a:rPr lang="en-US" dirty="0" smtClean="0">
                <a:latin typeface="Times New Roman"/>
                <a:cs typeface="Times New Roman"/>
              </a:rPr>
              <a:t>will not effect your BS graduation.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The nine </a:t>
            </a:r>
            <a:r>
              <a:rPr lang="en-US" dirty="0" smtClean="0">
                <a:latin typeface="Times New Roman"/>
                <a:cs typeface="Times New Roman"/>
              </a:rPr>
              <a:t>graduate credit </a:t>
            </a:r>
            <a:r>
              <a:rPr lang="en-US" dirty="0" smtClean="0">
                <a:latin typeface="Times New Roman"/>
                <a:cs typeface="Times New Roman"/>
              </a:rPr>
              <a:t>hours </a:t>
            </a:r>
            <a:r>
              <a:rPr lang="en-US" dirty="0" smtClean="0">
                <a:latin typeface="Times New Roman"/>
                <a:cs typeface="Times New Roman"/>
              </a:rPr>
              <a:t>taken in senior year are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priced as undergraduate credit hours.</a:t>
            </a:r>
          </a:p>
        </p:txBody>
      </p:sp>
    </p:spTree>
    <p:extLst>
      <p:ext uri="{BB962C8B-B14F-4D97-AF65-F5344CB8AC3E}">
        <p14:creationId xmlns:p14="http://schemas.microsoft.com/office/powerpoint/2010/main" val="9780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How to apply?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Through the graduate college website: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/>
                <a:cs typeface="Times New Roman"/>
                <a:hlinkClick r:id="rId2"/>
              </a:rPr>
              <a:t>https://gradcollege.okstate.edu/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Application documents:</a:t>
            </a:r>
          </a:p>
          <a:p>
            <a:pPr lvl="0"/>
            <a:r>
              <a:rPr lang="en-US" sz="2000" b="1" dirty="0" smtClean="0">
                <a:latin typeface="Times New Roman"/>
                <a:cs typeface="Times New Roman"/>
              </a:rPr>
              <a:t>Official transcripts: </a:t>
            </a:r>
            <a:r>
              <a:rPr lang="en-US" sz="2000" dirty="0">
                <a:latin typeface="Times New Roman"/>
                <a:cs typeface="Times New Roman"/>
              </a:rPr>
              <a:t>M</a:t>
            </a:r>
            <a:r>
              <a:rPr lang="en-US" sz="2000" dirty="0" smtClean="0">
                <a:latin typeface="Times New Roman"/>
                <a:cs typeface="Times New Roman"/>
              </a:rPr>
              <a:t>inimum </a:t>
            </a:r>
            <a:r>
              <a:rPr lang="en-US" sz="2000" dirty="0">
                <a:latin typeface="Times New Roman"/>
                <a:cs typeface="Times New Roman"/>
              </a:rPr>
              <a:t>GPA of 3.2 GPA on coursework completed at </a:t>
            </a:r>
            <a:r>
              <a:rPr lang="en-US" sz="2000" dirty="0" smtClean="0">
                <a:latin typeface="Times New Roman"/>
                <a:cs typeface="Times New Roman"/>
              </a:rPr>
              <a:t>OSU.</a:t>
            </a:r>
            <a:endParaRPr lang="en-US" sz="2000" dirty="0">
              <a:latin typeface="Times New Roman"/>
              <a:cs typeface="Times New Roman"/>
            </a:endParaRPr>
          </a:p>
          <a:p>
            <a:pPr lvl="0"/>
            <a:r>
              <a:rPr lang="en-US" sz="2000" b="1" dirty="0">
                <a:latin typeface="Times New Roman"/>
                <a:cs typeface="Times New Roman"/>
              </a:rPr>
              <a:t>Three letters of professional </a:t>
            </a:r>
            <a:r>
              <a:rPr lang="en-US" sz="2000" b="1" dirty="0" smtClean="0">
                <a:latin typeface="Times New Roman"/>
                <a:cs typeface="Times New Roman"/>
              </a:rPr>
              <a:t>recommendation: </a:t>
            </a:r>
            <a:r>
              <a:rPr lang="en-US" sz="2000" dirty="0" smtClean="0">
                <a:latin typeface="Times New Roman"/>
                <a:cs typeface="Times New Roman"/>
              </a:rPr>
              <a:t>From </a:t>
            </a:r>
            <a:r>
              <a:rPr lang="en-US" sz="2000" dirty="0">
                <a:latin typeface="Times New Roman"/>
                <a:cs typeface="Times New Roman"/>
              </a:rPr>
              <a:t>Oklahoma State University Faculty members. One of these letters could be substituted by a letter from an immediate research advisor (e.g. a graduate student or a post doctoral scholar)</a:t>
            </a:r>
          </a:p>
          <a:p>
            <a:pPr lvl="0"/>
            <a:r>
              <a:rPr lang="en-US" sz="2000" b="1" dirty="0">
                <a:latin typeface="Times New Roman"/>
                <a:cs typeface="Times New Roman"/>
              </a:rPr>
              <a:t>Statement of goals and objectives</a:t>
            </a:r>
          </a:p>
          <a:p>
            <a:pPr lvl="0"/>
            <a:r>
              <a:rPr lang="en-US" sz="2000" b="1" dirty="0">
                <a:latin typeface="Times New Roman"/>
                <a:cs typeface="Times New Roman"/>
              </a:rPr>
              <a:t>Vita/resume</a:t>
            </a:r>
          </a:p>
          <a:p>
            <a:pPr marL="0" indent="0">
              <a:buNone/>
            </a:pPr>
            <a:endParaRPr lang="en-US" sz="20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169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8139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Questions…..let me know.</a:t>
            </a:r>
          </a:p>
          <a:p>
            <a:pPr marL="0" indent="0" algn="ctr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Will happily email you the presentation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263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363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Masters in Microbiology: 4+1 program</vt:lpstr>
      <vt:lpstr>What is it?</vt:lpstr>
      <vt:lpstr>Procedure</vt:lpstr>
      <vt:lpstr>Requirements</vt:lpstr>
      <vt:lpstr>Why enroll? </vt:lpstr>
      <vt:lpstr>How to apply?</vt:lpstr>
      <vt:lpstr>PowerPoint Presentation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Masters in Microbiology 4+1 program</dc:title>
  <dc:creator>Mostafa Elshahed</dc:creator>
  <cp:lastModifiedBy>Mostafa Elshahed</cp:lastModifiedBy>
  <cp:revision>6</cp:revision>
  <dcterms:created xsi:type="dcterms:W3CDTF">2019-11-20T22:47:05Z</dcterms:created>
  <dcterms:modified xsi:type="dcterms:W3CDTF">2019-11-20T23:13:56Z</dcterms:modified>
</cp:coreProperties>
</file>